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454C72D3-FDDC-4B37-AC53-419E8AFBC2DB}" type="datetimeFigureOut">
              <a:rPr lang="en-US" smtClean="0"/>
              <a:t>15/12/2020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2A5A76F5-3D25-4760-8F03-ADE5B4B87E1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Prof.Sonali</a:t>
            </a:r>
            <a:r>
              <a:rPr lang="en-US" dirty="0" smtClean="0"/>
              <a:t> </a:t>
            </a:r>
            <a:r>
              <a:rPr lang="en-US" dirty="0" err="1" smtClean="0"/>
              <a:t>Deshpande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>
                <a:latin typeface="Times New Roman" pitchFamily="18" charset="0"/>
                <a:cs typeface="Times New Roman" pitchFamily="18" charset="0"/>
              </a:rPr>
              <a:t>Unit </a:t>
            </a:r>
            <a:r>
              <a:rPr lang="en-GB" b="1" dirty="0"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GB" b="1" dirty="0" smtClean="0">
                <a:latin typeface="Times New Roman" pitchFamily="18" charset="0"/>
                <a:cs typeface="Times New Roman" pitchFamily="18" charset="0"/>
              </a:rPr>
              <a:t>– </a:t>
            </a:r>
            <a:r>
              <a:rPr lang="en-GB" b="1" dirty="0"/>
              <a:t>EMERGING DATA HANDLING TECHNIQUES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bject 5"/>
          <p:cNvSpPr/>
          <p:nvPr/>
        </p:nvSpPr>
        <p:spPr>
          <a:xfrm>
            <a:off x="6629400" y="4419600"/>
            <a:ext cx="2133599" cy="21335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0648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2577" y="1032282"/>
            <a:ext cx="3108036" cy="503375"/>
          </a:xfrm>
          <a:prstGeom prst="rect">
            <a:avLst/>
          </a:prstGeom>
        </p:spPr>
        <p:txBody>
          <a:bodyPr vert="horz" wrap="square" lIns="0" tIns="10827" rIns="0" bIns="0" rtlCol="0">
            <a:spAutoFit/>
          </a:bodyPr>
          <a:lstStyle/>
          <a:p>
            <a:pPr marL="11397">
              <a:spcBef>
                <a:spcPts val="85"/>
              </a:spcBef>
            </a:pPr>
            <a:r>
              <a:rPr sz="3200" spc="-188" dirty="0"/>
              <a:t>XML</a:t>
            </a:r>
            <a:r>
              <a:rPr sz="3200" spc="-561" dirty="0"/>
              <a:t> </a:t>
            </a:r>
            <a:r>
              <a:rPr sz="3200" spc="175" dirty="0"/>
              <a:t>Databases</a:t>
            </a:r>
            <a:endParaRPr sz="3200" dirty="0"/>
          </a:p>
        </p:txBody>
      </p:sp>
      <p:sp>
        <p:nvSpPr>
          <p:cNvPr id="3" name="object 3"/>
          <p:cNvSpPr txBox="1"/>
          <p:nvPr/>
        </p:nvSpPr>
        <p:spPr>
          <a:xfrm>
            <a:off x="902578" y="1828575"/>
            <a:ext cx="7346950" cy="3179042"/>
          </a:xfrm>
          <a:prstGeom prst="rect">
            <a:avLst/>
          </a:prstGeom>
        </p:spPr>
        <p:txBody>
          <a:bodyPr vert="horz" wrap="square" lIns="0" tIns="11397" rIns="0" bIns="0" rtlCol="0">
            <a:spAutoFit/>
          </a:bodyPr>
          <a:lstStyle/>
          <a:p>
            <a:pPr marL="174944" marR="4559" indent="-164117" algn="just">
              <a:spcBef>
                <a:spcPts val="90"/>
              </a:spcBef>
              <a:buClr>
                <a:srgbClr val="92A099"/>
              </a:buClr>
              <a:buSzPct val="85416"/>
              <a:buChar char="•"/>
              <a:tabLst>
                <a:tab pos="175513" algn="l"/>
              </a:tabLst>
            </a:pPr>
            <a:r>
              <a:rPr sz="2200" spc="-63" dirty="0">
                <a:solidFill>
                  <a:srgbClr val="282834"/>
                </a:solidFill>
                <a:latin typeface="Times New Roman"/>
                <a:cs typeface="Times New Roman"/>
              </a:rPr>
              <a:t>XML </a:t>
            </a:r>
            <a:r>
              <a:rPr sz="2200" spc="171" dirty="0">
                <a:solidFill>
                  <a:srgbClr val="282834"/>
                </a:solidFill>
                <a:latin typeface="Times New Roman"/>
                <a:cs typeface="Times New Roman"/>
              </a:rPr>
              <a:t>Database </a:t>
            </a:r>
            <a:r>
              <a:rPr sz="2200" spc="27" dirty="0">
                <a:solidFill>
                  <a:srgbClr val="282834"/>
                </a:solidFill>
                <a:latin typeface="Times New Roman"/>
                <a:cs typeface="Times New Roman"/>
              </a:rPr>
              <a:t>is </a:t>
            </a:r>
            <a:r>
              <a:rPr sz="2200" spc="126" dirty="0">
                <a:solidFill>
                  <a:srgbClr val="282834"/>
                </a:solidFill>
                <a:latin typeface="Times New Roman"/>
                <a:cs typeface="Times New Roman"/>
              </a:rPr>
              <a:t>used </a:t>
            </a:r>
            <a:r>
              <a:rPr sz="2200" spc="27" dirty="0">
                <a:solidFill>
                  <a:srgbClr val="282834"/>
                </a:solidFill>
                <a:latin typeface="Times New Roman"/>
                <a:cs typeface="Times New Roman"/>
              </a:rPr>
              <a:t>to </a:t>
            </a:r>
            <a:r>
              <a:rPr sz="2200" spc="90" dirty="0">
                <a:solidFill>
                  <a:srgbClr val="282834"/>
                </a:solidFill>
                <a:latin typeface="Times New Roman"/>
                <a:cs typeface="Times New Roman"/>
              </a:rPr>
              <a:t>store </a:t>
            </a:r>
            <a:r>
              <a:rPr sz="2200" spc="102" dirty="0">
                <a:solidFill>
                  <a:srgbClr val="282834"/>
                </a:solidFill>
                <a:latin typeface="Times New Roman"/>
                <a:cs typeface="Times New Roman"/>
              </a:rPr>
              <a:t>huge </a:t>
            </a:r>
            <a:r>
              <a:rPr sz="2200" spc="90" dirty="0">
                <a:solidFill>
                  <a:srgbClr val="282834"/>
                </a:solidFill>
                <a:latin typeface="Times New Roman"/>
                <a:cs typeface="Times New Roman"/>
              </a:rPr>
              <a:t>amount </a:t>
            </a:r>
            <a:r>
              <a:rPr sz="2200" spc="-13" dirty="0">
                <a:solidFill>
                  <a:srgbClr val="282834"/>
                </a:solidFill>
                <a:latin typeface="Times New Roman"/>
                <a:cs typeface="Times New Roman"/>
              </a:rPr>
              <a:t>of  </a:t>
            </a:r>
            <a:r>
              <a:rPr sz="2200" spc="36" dirty="0">
                <a:solidFill>
                  <a:srgbClr val="282834"/>
                </a:solidFill>
                <a:latin typeface="Times New Roman"/>
                <a:cs typeface="Times New Roman"/>
              </a:rPr>
              <a:t>information </a:t>
            </a:r>
            <a:r>
              <a:rPr sz="2200" dirty="0">
                <a:solidFill>
                  <a:srgbClr val="282834"/>
                </a:solidFill>
                <a:latin typeface="Times New Roman"/>
                <a:cs typeface="Times New Roman"/>
              </a:rPr>
              <a:t>in </a:t>
            </a:r>
            <a:r>
              <a:rPr sz="2200" spc="76" dirty="0">
                <a:solidFill>
                  <a:srgbClr val="282834"/>
                </a:solidFill>
                <a:latin typeface="Times New Roman"/>
                <a:cs typeface="Times New Roman"/>
              </a:rPr>
              <a:t>the </a:t>
            </a:r>
            <a:r>
              <a:rPr sz="2200" spc="-85" dirty="0">
                <a:solidFill>
                  <a:srgbClr val="282834"/>
                </a:solidFill>
                <a:latin typeface="Times New Roman"/>
                <a:cs typeface="Times New Roman"/>
              </a:rPr>
              <a:t>XML </a:t>
            </a:r>
            <a:r>
              <a:rPr sz="2200" spc="40" dirty="0">
                <a:solidFill>
                  <a:srgbClr val="282834"/>
                </a:solidFill>
                <a:latin typeface="Times New Roman"/>
                <a:cs typeface="Times New Roman"/>
              </a:rPr>
              <a:t>format. </a:t>
            </a:r>
            <a:r>
              <a:rPr sz="2200" spc="22" dirty="0">
                <a:solidFill>
                  <a:srgbClr val="282834"/>
                </a:solidFill>
                <a:latin typeface="Times New Roman"/>
                <a:cs typeface="Times New Roman"/>
              </a:rPr>
              <a:t>As </a:t>
            </a:r>
            <a:r>
              <a:rPr sz="2200" spc="72" dirty="0">
                <a:solidFill>
                  <a:srgbClr val="282834"/>
                </a:solidFill>
                <a:latin typeface="Times New Roman"/>
                <a:cs typeface="Times New Roman"/>
              </a:rPr>
              <a:t>the </a:t>
            </a:r>
            <a:r>
              <a:rPr sz="2200" spc="121" dirty="0">
                <a:solidFill>
                  <a:srgbClr val="282834"/>
                </a:solidFill>
                <a:latin typeface="Times New Roman"/>
                <a:cs typeface="Times New Roman"/>
              </a:rPr>
              <a:t>use </a:t>
            </a:r>
            <a:r>
              <a:rPr sz="2200" dirty="0">
                <a:solidFill>
                  <a:srgbClr val="282834"/>
                </a:solidFill>
                <a:latin typeface="Times New Roman"/>
                <a:cs typeface="Times New Roman"/>
              </a:rPr>
              <a:t>of </a:t>
            </a:r>
            <a:r>
              <a:rPr sz="2200" spc="-85" dirty="0">
                <a:solidFill>
                  <a:srgbClr val="282834"/>
                </a:solidFill>
                <a:latin typeface="Times New Roman"/>
                <a:cs typeface="Times New Roman"/>
              </a:rPr>
              <a:t>XML </a:t>
            </a:r>
            <a:r>
              <a:rPr sz="2200" spc="31" dirty="0">
                <a:solidFill>
                  <a:srgbClr val="282834"/>
                </a:solidFill>
                <a:latin typeface="Times New Roman"/>
                <a:cs typeface="Times New Roman"/>
              </a:rPr>
              <a:t>is  </a:t>
            </a:r>
            <a:r>
              <a:rPr sz="2200" spc="81" dirty="0">
                <a:solidFill>
                  <a:srgbClr val="282834"/>
                </a:solidFill>
                <a:latin typeface="Times New Roman"/>
                <a:cs typeface="Times New Roman"/>
              </a:rPr>
              <a:t>increasing </a:t>
            </a:r>
            <a:r>
              <a:rPr sz="2200" spc="-4" dirty="0">
                <a:solidFill>
                  <a:srgbClr val="282834"/>
                </a:solidFill>
                <a:latin typeface="Times New Roman"/>
                <a:cs typeface="Times New Roman"/>
              </a:rPr>
              <a:t>in </a:t>
            </a:r>
            <a:r>
              <a:rPr sz="2200" spc="67" dirty="0">
                <a:solidFill>
                  <a:srgbClr val="282834"/>
                </a:solidFill>
                <a:latin typeface="Times New Roman"/>
                <a:cs typeface="Times New Roman"/>
              </a:rPr>
              <a:t>every </a:t>
            </a:r>
            <a:r>
              <a:rPr sz="2200" dirty="0">
                <a:solidFill>
                  <a:srgbClr val="282834"/>
                </a:solidFill>
                <a:latin typeface="Times New Roman"/>
                <a:cs typeface="Times New Roman"/>
              </a:rPr>
              <a:t>field, </a:t>
            </a:r>
            <a:r>
              <a:rPr sz="2200" spc="-31" dirty="0">
                <a:solidFill>
                  <a:srgbClr val="282834"/>
                </a:solidFill>
                <a:latin typeface="Times New Roman"/>
                <a:cs typeface="Times New Roman"/>
              </a:rPr>
              <a:t>it </a:t>
            </a:r>
            <a:r>
              <a:rPr sz="2200" spc="27" dirty="0">
                <a:solidFill>
                  <a:srgbClr val="282834"/>
                </a:solidFill>
                <a:latin typeface="Times New Roman"/>
                <a:cs typeface="Times New Roman"/>
              </a:rPr>
              <a:t>is </a:t>
            </a:r>
            <a:r>
              <a:rPr sz="2200" spc="67" dirty="0">
                <a:solidFill>
                  <a:srgbClr val="282834"/>
                </a:solidFill>
                <a:latin typeface="Times New Roman"/>
                <a:cs typeface="Times New Roman"/>
              </a:rPr>
              <a:t>required </a:t>
            </a:r>
            <a:r>
              <a:rPr sz="2200" spc="27" dirty="0">
                <a:solidFill>
                  <a:srgbClr val="282834"/>
                </a:solidFill>
                <a:latin typeface="Times New Roman"/>
                <a:cs typeface="Times New Roman"/>
              </a:rPr>
              <a:t>to </a:t>
            </a:r>
            <a:r>
              <a:rPr sz="2200" spc="102" dirty="0">
                <a:solidFill>
                  <a:srgbClr val="282834"/>
                </a:solidFill>
                <a:latin typeface="Times New Roman"/>
                <a:cs typeface="Times New Roman"/>
              </a:rPr>
              <a:t>have </a:t>
            </a:r>
            <a:r>
              <a:rPr sz="2200" dirty="0">
                <a:solidFill>
                  <a:srgbClr val="282834"/>
                </a:solidFill>
                <a:latin typeface="Times New Roman"/>
                <a:cs typeface="Times New Roman"/>
              </a:rPr>
              <a:t>a </a:t>
            </a:r>
            <a:r>
              <a:rPr sz="2200" spc="121" dirty="0">
                <a:solidFill>
                  <a:srgbClr val="282834"/>
                </a:solidFill>
                <a:latin typeface="Times New Roman"/>
                <a:cs typeface="Times New Roman"/>
              </a:rPr>
              <a:t>secured  </a:t>
            </a:r>
            <a:r>
              <a:rPr sz="2200" spc="90" dirty="0">
                <a:solidFill>
                  <a:srgbClr val="282834"/>
                </a:solidFill>
                <a:latin typeface="Times New Roman"/>
                <a:cs typeface="Times New Roman"/>
              </a:rPr>
              <a:t>place </a:t>
            </a:r>
            <a:r>
              <a:rPr sz="2200" spc="27" dirty="0">
                <a:solidFill>
                  <a:srgbClr val="282834"/>
                </a:solidFill>
                <a:latin typeface="Times New Roman"/>
                <a:cs typeface="Times New Roman"/>
              </a:rPr>
              <a:t>to </a:t>
            </a:r>
            <a:r>
              <a:rPr sz="2200" spc="90" dirty="0">
                <a:solidFill>
                  <a:srgbClr val="282834"/>
                </a:solidFill>
                <a:latin typeface="Times New Roman"/>
                <a:cs typeface="Times New Roman"/>
              </a:rPr>
              <a:t>store </a:t>
            </a:r>
            <a:r>
              <a:rPr sz="2200" spc="76" dirty="0">
                <a:solidFill>
                  <a:srgbClr val="282834"/>
                </a:solidFill>
                <a:latin typeface="Times New Roman"/>
                <a:cs typeface="Times New Roman"/>
              </a:rPr>
              <a:t>the</a:t>
            </a:r>
            <a:r>
              <a:rPr sz="2200" spc="601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63" dirty="0">
                <a:solidFill>
                  <a:srgbClr val="282834"/>
                </a:solidFill>
                <a:latin typeface="Times New Roman"/>
                <a:cs typeface="Times New Roman"/>
              </a:rPr>
              <a:t>XMLdocuments.</a:t>
            </a:r>
            <a:endParaRPr sz="2200">
              <a:latin typeface="Times New Roman"/>
              <a:cs typeface="Times New Roman"/>
            </a:endParaRPr>
          </a:p>
          <a:p>
            <a:pPr marL="174944" marR="15956" indent="-164117" algn="just">
              <a:spcBef>
                <a:spcPts val="538"/>
              </a:spcBef>
              <a:buClr>
                <a:srgbClr val="92A099"/>
              </a:buClr>
              <a:buSzPct val="85416"/>
              <a:buChar char="•"/>
              <a:tabLst>
                <a:tab pos="175513" algn="l"/>
              </a:tabLst>
            </a:pPr>
            <a:r>
              <a:rPr sz="2200" spc="72" dirty="0">
                <a:solidFill>
                  <a:srgbClr val="282834"/>
                </a:solidFill>
                <a:latin typeface="Times New Roman"/>
                <a:cs typeface="Times New Roman"/>
              </a:rPr>
              <a:t>The </a:t>
            </a:r>
            <a:r>
              <a:rPr sz="2200" spc="108" dirty="0">
                <a:solidFill>
                  <a:srgbClr val="282834"/>
                </a:solidFill>
                <a:latin typeface="Times New Roman"/>
                <a:cs typeface="Times New Roman"/>
              </a:rPr>
              <a:t>data </a:t>
            </a:r>
            <a:r>
              <a:rPr sz="2200" spc="94" dirty="0">
                <a:solidFill>
                  <a:srgbClr val="282834"/>
                </a:solidFill>
                <a:latin typeface="Times New Roman"/>
                <a:cs typeface="Times New Roman"/>
              </a:rPr>
              <a:t>stored </a:t>
            </a:r>
            <a:r>
              <a:rPr sz="2200" dirty="0">
                <a:solidFill>
                  <a:srgbClr val="282834"/>
                </a:solidFill>
                <a:latin typeface="Times New Roman"/>
                <a:cs typeface="Times New Roman"/>
              </a:rPr>
              <a:t>in </a:t>
            </a:r>
            <a:r>
              <a:rPr sz="2200" spc="72" dirty="0">
                <a:solidFill>
                  <a:srgbClr val="282834"/>
                </a:solidFill>
                <a:latin typeface="Times New Roman"/>
                <a:cs typeface="Times New Roman"/>
              </a:rPr>
              <a:t>the </a:t>
            </a:r>
            <a:r>
              <a:rPr sz="2200" spc="144" dirty="0">
                <a:solidFill>
                  <a:srgbClr val="282834"/>
                </a:solidFill>
                <a:latin typeface="Times New Roman"/>
                <a:cs typeface="Times New Roman"/>
              </a:rPr>
              <a:t>database </a:t>
            </a:r>
            <a:r>
              <a:rPr sz="2200" spc="108" dirty="0">
                <a:solidFill>
                  <a:srgbClr val="282834"/>
                </a:solidFill>
                <a:latin typeface="Times New Roman"/>
                <a:cs typeface="Times New Roman"/>
              </a:rPr>
              <a:t>can </a:t>
            </a:r>
            <a:r>
              <a:rPr sz="2200" spc="85" dirty="0">
                <a:solidFill>
                  <a:srgbClr val="282834"/>
                </a:solidFill>
                <a:latin typeface="Times New Roman"/>
                <a:cs typeface="Times New Roman"/>
              </a:rPr>
              <a:t>be </a:t>
            </a:r>
            <a:r>
              <a:rPr sz="2200" spc="76" dirty="0">
                <a:solidFill>
                  <a:srgbClr val="282834"/>
                </a:solidFill>
                <a:latin typeface="Times New Roman"/>
                <a:cs typeface="Times New Roman"/>
              </a:rPr>
              <a:t>queried</a:t>
            </a:r>
            <a:r>
              <a:rPr sz="2200" spc="691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67" dirty="0">
                <a:solidFill>
                  <a:srgbClr val="282834"/>
                </a:solidFill>
                <a:latin typeface="Times New Roman"/>
                <a:cs typeface="Times New Roman"/>
              </a:rPr>
              <a:t>using  </a:t>
            </a:r>
            <a:r>
              <a:rPr sz="2200" spc="58" dirty="0">
                <a:solidFill>
                  <a:srgbClr val="282834"/>
                </a:solidFill>
                <a:latin typeface="Times New Roman"/>
                <a:cs typeface="Times New Roman"/>
              </a:rPr>
              <a:t>XQuery, </a:t>
            </a:r>
            <a:r>
              <a:rPr sz="2200" spc="67" dirty="0">
                <a:solidFill>
                  <a:srgbClr val="282834"/>
                </a:solidFill>
                <a:latin typeface="Times New Roman"/>
                <a:cs typeface="Times New Roman"/>
              </a:rPr>
              <a:t>serialized, </a:t>
            </a:r>
            <a:r>
              <a:rPr sz="2200" spc="102" dirty="0">
                <a:solidFill>
                  <a:srgbClr val="282834"/>
                </a:solidFill>
                <a:latin typeface="Times New Roman"/>
                <a:cs typeface="Times New Roman"/>
              </a:rPr>
              <a:t>and </a:t>
            </a:r>
            <a:r>
              <a:rPr sz="2200" spc="81" dirty="0">
                <a:solidFill>
                  <a:srgbClr val="282834"/>
                </a:solidFill>
                <a:latin typeface="Times New Roman"/>
                <a:cs typeface="Times New Roman"/>
              </a:rPr>
              <a:t>exported </a:t>
            </a:r>
            <a:r>
              <a:rPr sz="2200" spc="22" dirty="0">
                <a:solidFill>
                  <a:srgbClr val="282834"/>
                </a:solidFill>
                <a:latin typeface="Times New Roman"/>
                <a:cs typeface="Times New Roman"/>
              </a:rPr>
              <a:t>into </a:t>
            </a:r>
            <a:r>
              <a:rPr sz="2200" dirty="0">
                <a:solidFill>
                  <a:srgbClr val="282834"/>
                </a:solidFill>
                <a:latin typeface="Times New Roman"/>
                <a:cs typeface="Times New Roman"/>
              </a:rPr>
              <a:t>a </a:t>
            </a:r>
            <a:r>
              <a:rPr sz="2200" spc="99" dirty="0">
                <a:solidFill>
                  <a:srgbClr val="282834"/>
                </a:solidFill>
                <a:latin typeface="Times New Roman"/>
                <a:cs typeface="Times New Roman"/>
              </a:rPr>
              <a:t>desired</a:t>
            </a:r>
            <a:r>
              <a:rPr sz="2200" spc="171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36" dirty="0">
                <a:solidFill>
                  <a:srgbClr val="282834"/>
                </a:solidFill>
                <a:latin typeface="Times New Roman"/>
                <a:cs typeface="Times New Roman"/>
              </a:rPr>
              <a:t>format</a:t>
            </a:r>
            <a:endParaRPr sz="2200">
              <a:latin typeface="Times New Roman"/>
              <a:cs typeface="Times New Roman"/>
            </a:endParaRPr>
          </a:p>
          <a:p>
            <a:pPr marL="175513" indent="-164117" algn="just">
              <a:spcBef>
                <a:spcPts val="543"/>
              </a:spcBef>
              <a:buClr>
                <a:srgbClr val="92A099"/>
              </a:buClr>
              <a:buSzPct val="85416"/>
              <a:buChar char="•"/>
              <a:tabLst>
                <a:tab pos="175513" algn="l"/>
              </a:tabLst>
            </a:pPr>
            <a:r>
              <a:rPr sz="2200" spc="90" dirty="0">
                <a:solidFill>
                  <a:srgbClr val="282834"/>
                </a:solidFill>
                <a:latin typeface="Times New Roman"/>
                <a:cs typeface="Times New Roman"/>
              </a:rPr>
              <a:t>There </a:t>
            </a:r>
            <a:r>
              <a:rPr sz="2200" spc="99" dirty="0">
                <a:solidFill>
                  <a:srgbClr val="282834"/>
                </a:solidFill>
                <a:latin typeface="Times New Roman"/>
                <a:cs typeface="Times New Roman"/>
              </a:rPr>
              <a:t>are </a:t>
            </a:r>
            <a:r>
              <a:rPr sz="2200" spc="13" dirty="0">
                <a:solidFill>
                  <a:srgbClr val="282834"/>
                </a:solidFill>
                <a:latin typeface="Times New Roman"/>
                <a:cs typeface="Times New Roman"/>
              </a:rPr>
              <a:t>two </a:t>
            </a:r>
            <a:r>
              <a:rPr sz="2200" spc="45" dirty="0">
                <a:solidFill>
                  <a:srgbClr val="282834"/>
                </a:solidFill>
                <a:latin typeface="Times New Roman"/>
                <a:cs typeface="Times New Roman"/>
              </a:rPr>
              <a:t>major </a:t>
            </a:r>
            <a:r>
              <a:rPr sz="2200" spc="90" dirty="0">
                <a:solidFill>
                  <a:srgbClr val="282834"/>
                </a:solidFill>
                <a:latin typeface="Times New Roman"/>
                <a:cs typeface="Times New Roman"/>
              </a:rPr>
              <a:t>types </a:t>
            </a:r>
            <a:r>
              <a:rPr sz="2200" dirty="0">
                <a:solidFill>
                  <a:srgbClr val="282834"/>
                </a:solidFill>
                <a:latin typeface="Times New Roman"/>
                <a:cs typeface="Times New Roman"/>
              </a:rPr>
              <a:t>of</a:t>
            </a:r>
            <a:r>
              <a:rPr sz="2200" spc="27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108" dirty="0">
                <a:solidFill>
                  <a:srgbClr val="282834"/>
                </a:solidFill>
                <a:latin typeface="Times New Roman"/>
                <a:cs typeface="Times New Roman"/>
              </a:rPr>
              <a:t>XMLdatabases</a:t>
            </a:r>
            <a:endParaRPr sz="2200">
              <a:latin typeface="Times New Roman"/>
              <a:cs typeface="Times New Roman"/>
            </a:endParaRPr>
          </a:p>
          <a:p>
            <a:pPr marL="421688" lvl="1" indent="-164686" algn="just">
              <a:spcBef>
                <a:spcPts val="467"/>
              </a:spcBef>
              <a:buClr>
                <a:srgbClr val="92A099"/>
              </a:buClr>
              <a:buSzPct val="85000"/>
              <a:buChar char="•"/>
              <a:tabLst>
                <a:tab pos="422257" algn="l"/>
              </a:tabLst>
            </a:pPr>
            <a:r>
              <a:rPr spc="-67" dirty="0">
                <a:solidFill>
                  <a:srgbClr val="282834"/>
                </a:solidFill>
                <a:latin typeface="Times New Roman"/>
                <a:cs typeface="Times New Roman"/>
              </a:rPr>
              <a:t>XML-</a:t>
            </a:r>
            <a:r>
              <a:rPr spc="-54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pc="99" dirty="0">
                <a:solidFill>
                  <a:srgbClr val="282834"/>
                </a:solidFill>
                <a:latin typeface="Times New Roman"/>
                <a:cs typeface="Times New Roman"/>
              </a:rPr>
              <a:t>enabled</a:t>
            </a:r>
            <a:endParaRPr>
              <a:latin typeface="Times New Roman"/>
              <a:cs typeface="Times New Roman"/>
            </a:endParaRPr>
          </a:p>
          <a:p>
            <a:pPr marL="421688" lvl="1" indent="-164686" algn="just">
              <a:spcBef>
                <a:spcPts val="440"/>
              </a:spcBef>
              <a:buClr>
                <a:srgbClr val="92A099"/>
              </a:buClr>
              <a:buSzPct val="85000"/>
              <a:buChar char="•"/>
              <a:tabLst>
                <a:tab pos="422257" algn="l"/>
              </a:tabLst>
            </a:pPr>
            <a:r>
              <a:rPr spc="40" dirty="0">
                <a:solidFill>
                  <a:srgbClr val="282834"/>
                </a:solidFill>
                <a:latin typeface="Times New Roman"/>
                <a:cs typeface="Times New Roman"/>
              </a:rPr>
              <a:t>Native </a:t>
            </a:r>
            <a:r>
              <a:rPr spc="-72" dirty="0">
                <a:solidFill>
                  <a:srgbClr val="282834"/>
                </a:solidFill>
                <a:latin typeface="Times New Roman"/>
                <a:cs typeface="Times New Roman"/>
              </a:rPr>
              <a:t>XML</a:t>
            </a:r>
            <a:r>
              <a:rPr spc="-202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pc="-18" dirty="0">
                <a:solidFill>
                  <a:srgbClr val="282834"/>
                </a:solidFill>
                <a:latin typeface="Times New Roman"/>
                <a:cs typeface="Times New Roman"/>
              </a:rPr>
              <a:t>(NXD)</a:t>
            </a:r>
            <a:endParaRPr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9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26"/>
    </mc:Choice>
    <mc:Fallback xmlns="">
      <p:transition spd="slow" advTm="46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210" dirty="0" smtClean="0"/>
              <a:t>XML </a:t>
            </a:r>
            <a:r>
              <a:rPr lang="en-US" spc="-5" dirty="0" smtClean="0"/>
              <a:t>- </a:t>
            </a:r>
            <a:r>
              <a:rPr lang="en-US" spc="105" dirty="0" smtClean="0"/>
              <a:t>Enabled</a:t>
            </a:r>
            <a:r>
              <a:rPr lang="en-US" spc="-385" dirty="0" smtClean="0"/>
              <a:t> </a:t>
            </a:r>
            <a:r>
              <a:rPr lang="en-US" spc="180" dirty="0" smtClean="0"/>
              <a:t>Database</a:t>
            </a:r>
            <a:endParaRPr lang="en-US" dirty="0"/>
          </a:p>
        </p:txBody>
      </p:sp>
      <p:sp>
        <p:nvSpPr>
          <p:cNvPr id="4" name="object 5"/>
          <p:cNvSpPr txBox="1">
            <a:spLocks/>
          </p:cNvSpPr>
          <p:nvPr/>
        </p:nvSpPr>
        <p:spPr>
          <a:xfrm>
            <a:off x="609600" y="1905000"/>
            <a:ext cx="8051800" cy="3716402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700"/>
              </a:spcBef>
            </a:pPr>
            <a:r>
              <a:rPr lang="en-US" sz="2200" spc="40" dirty="0" smtClean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lang="en-US" dirty="0"/>
              <a:t>XML database is nothing but extension provided for the conversion of XML document.</a:t>
            </a:r>
          </a:p>
          <a:p>
            <a:pPr>
              <a:spcBef>
                <a:spcPts val="700"/>
              </a:spcBef>
            </a:pPr>
            <a:r>
              <a:rPr lang="en-US" dirty="0" smtClean="0"/>
              <a:t>This</a:t>
            </a:r>
            <a:r>
              <a:rPr lang="en-US" dirty="0"/>
              <a:t> </a:t>
            </a:r>
            <a:r>
              <a:rPr lang="en-US" dirty="0" smtClean="0"/>
              <a:t>is a</a:t>
            </a:r>
            <a:r>
              <a:rPr lang="en-US" dirty="0"/>
              <a:t>	</a:t>
            </a:r>
            <a:r>
              <a:rPr lang="en-US" dirty="0" smtClean="0"/>
              <a:t>relational </a:t>
            </a:r>
            <a:r>
              <a:rPr lang="en-US" dirty="0" err="1" smtClean="0"/>
              <a:t>database,where</a:t>
            </a:r>
            <a:r>
              <a:rPr lang="en-US" dirty="0" smtClean="0"/>
              <a:t> data</a:t>
            </a:r>
            <a:r>
              <a:rPr lang="en-US" dirty="0"/>
              <a:t> </a:t>
            </a:r>
            <a:r>
              <a:rPr lang="en-US" dirty="0" smtClean="0"/>
              <a:t>is    stored </a:t>
            </a:r>
            <a:r>
              <a:rPr lang="en-US" dirty="0"/>
              <a:t>in  tables consisting of rows and columns.</a:t>
            </a:r>
          </a:p>
          <a:p>
            <a:pPr>
              <a:spcBef>
                <a:spcPts val="700"/>
              </a:spcBef>
            </a:pPr>
            <a:r>
              <a:rPr lang="en-US" dirty="0"/>
              <a:t>The tables contain set of records, which in turn consist of  fields.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52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82"/>
    </mc:Choice>
    <mc:Fallback xmlns="">
      <p:transition spd="slow" advTm="27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2577" y="1003823"/>
            <a:ext cx="4247573" cy="560294"/>
          </a:xfrm>
          <a:prstGeom prst="rect">
            <a:avLst/>
          </a:prstGeom>
        </p:spPr>
        <p:txBody>
          <a:bodyPr vert="horz" wrap="square" lIns="0" tIns="10827" rIns="0" bIns="0" rtlCol="0">
            <a:spAutoFit/>
          </a:bodyPr>
          <a:lstStyle/>
          <a:p>
            <a:pPr marL="11397">
              <a:spcBef>
                <a:spcPts val="85"/>
              </a:spcBef>
            </a:pPr>
            <a:r>
              <a:rPr sz="3600" spc="9" dirty="0"/>
              <a:t>Native</a:t>
            </a:r>
            <a:r>
              <a:rPr sz="3600" spc="72" dirty="0"/>
              <a:t> </a:t>
            </a:r>
            <a:r>
              <a:rPr sz="3600" spc="90" dirty="0"/>
              <a:t>XMLDatabase</a:t>
            </a:r>
            <a:endParaRPr sz="3600" dirty="0"/>
          </a:p>
        </p:txBody>
      </p:sp>
      <p:sp>
        <p:nvSpPr>
          <p:cNvPr id="3" name="object 3"/>
          <p:cNvSpPr txBox="1"/>
          <p:nvPr/>
        </p:nvSpPr>
        <p:spPr>
          <a:xfrm>
            <a:off x="902578" y="1828575"/>
            <a:ext cx="7379277" cy="2509628"/>
          </a:xfrm>
          <a:prstGeom prst="rect">
            <a:avLst/>
          </a:prstGeom>
        </p:spPr>
        <p:txBody>
          <a:bodyPr vert="horz" wrap="square" lIns="0" tIns="11397" rIns="0" bIns="0" rtlCol="0">
            <a:spAutoFit/>
          </a:bodyPr>
          <a:lstStyle/>
          <a:p>
            <a:pPr marL="174944" marR="15956" indent="-164117">
              <a:spcBef>
                <a:spcPts val="90"/>
              </a:spcBef>
              <a:buClr>
                <a:srgbClr val="92A099"/>
              </a:buClr>
              <a:buSzPct val="85416"/>
              <a:buChar char="•"/>
              <a:tabLst>
                <a:tab pos="175513" algn="l"/>
              </a:tabLst>
            </a:pPr>
            <a:r>
              <a:rPr sz="2200" spc="40" dirty="0">
                <a:solidFill>
                  <a:srgbClr val="282834"/>
                </a:solidFill>
                <a:latin typeface="Times New Roman"/>
                <a:cs typeface="Times New Roman"/>
              </a:rPr>
              <a:t>Native </a:t>
            </a:r>
            <a:r>
              <a:rPr sz="2200" spc="-85" dirty="0">
                <a:solidFill>
                  <a:srgbClr val="282834"/>
                </a:solidFill>
                <a:latin typeface="Times New Roman"/>
                <a:cs typeface="Times New Roman"/>
              </a:rPr>
              <a:t>XML </a:t>
            </a:r>
            <a:r>
              <a:rPr sz="2200" spc="148" dirty="0">
                <a:solidFill>
                  <a:srgbClr val="282834"/>
                </a:solidFill>
                <a:latin typeface="Times New Roman"/>
                <a:cs typeface="Times New Roman"/>
              </a:rPr>
              <a:t>database </a:t>
            </a:r>
            <a:r>
              <a:rPr sz="2200" spc="22" dirty="0">
                <a:solidFill>
                  <a:srgbClr val="282834"/>
                </a:solidFill>
                <a:latin typeface="Times New Roman"/>
                <a:cs typeface="Times New Roman"/>
              </a:rPr>
              <a:t>is </a:t>
            </a:r>
            <a:r>
              <a:rPr sz="2200" spc="153" dirty="0">
                <a:solidFill>
                  <a:srgbClr val="282834"/>
                </a:solidFill>
                <a:latin typeface="Times New Roman"/>
                <a:cs typeface="Times New Roman"/>
              </a:rPr>
              <a:t>based </a:t>
            </a:r>
            <a:r>
              <a:rPr sz="2200" spc="54" dirty="0">
                <a:solidFill>
                  <a:srgbClr val="282834"/>
                </a:solidFill>
                <a:latin typeface="Times New Roman"/>
                <a:cs typeface="Times New Roman"/>
              </a:rPr>
              <a:t>on </a:t>
            </a:r>
            <a:r>
              <a:rPr sz="2200" spc="76" dirty="0">
                <a:solidFill>
                  <a:srgbClr val="282834"/>
                </a:solidFill>
                <a:latin typeface="Times New Roman"/>
                <a:cs typeface="Times New Roman"/>
              </a:rPr>
              <a:t>the </a:t>
            </a:r>
            <a:r>
              <a:rPr sz="2200" spc="72" dirty="0">
                <a:solidFill>
                  <a:srgbClr val="282834"/>
                </a:solidFill>
                <a:latin typeface="Times New Roman"/>
                <a:cs typeface="Times New Roman"/>
              </a:rPr>
              <a:t>container </a:t>
            </a:r>
            <a:r>
              <a:rPr sz="2200" spc="76" dirty="0">
                <a:solidFill>
                  <a:srgbClr val="282834"/>
                </a:solidFill>
                <a:latin typeface="Times New Roman"/>
                <a:cs typeface="Times New Roman"/>
              </a:rPr>
              <a:t>rather </a:t>
            </a:r>
            <a:r>
              <a:rPr sz="2200" spc="85" dirty="0">
                <a:solidFill>
                  <a:srgbClr val="282834"/>
                </a:solidFill>
                <a:latin typeface="Times New Roman"/>
                <a:cs typeface="Times New Roman"/>
              </a:rPr>
              <a:t>than  </a:t>
            </a:r>
            <a:r>
              <a:rPr sz="2200" spc="76" dirty="0">
                <a:solidFill>
                  <a:srgbClr val="282834"/>
                </a:solidFill>
                <a:latin typeface="Times New Roman"/>
                <a:cs typeface="Times New Roman"/>
              </a:rPr>
              <a:t>table </a:t>
            </a:r>
            <a:r>
              <a:rPr sz="2200" spc="40" dirty="0">
                <a:solidFill>
                  <a:srgbClr val="282834"/>
                </a:solidFill>
                <a:latin typeface="Times New Roman"/>
                <a:cs typeface="Times New Roman"/>
              </a:rPr>
              <a:t>format. </a:t>
            </a:r>
            <a:r>
              <a:rPr sz="2200" spc="-31" dirty="0">
                <a:solidFill>
                  <a:srgbClr val="282834"/>
                </a:solidFill>
                <a:latin typeface="Times New Roman"/>
                <a:cs typeface="Times New Roman"/>
              </a:rPr>
              <a:t>It </a:t>
            </a:r>
            <a:r>
              <a:rPr sz="2200" spc="99" dirty="0">
                <a:solidFill>
                  <a:srgbClr val="282834"/>
                </a:solidFill>
                <a:latin typeface="Times New Roman"/>
                <a:cs typeface="Times New Roman"/>
              </a:rPr>
              <a:t>can </a:t>
            </a:r>
            <a:r>
              <a:rPr sz="2200" spc="90" dirty="0">
                <a:solidFill>
                  <a:srgbClr val="282834"/>
                </a:solidFill>
                <a:latin typeface="Times New Roman"/>
                <a:cs typeface="Times New Roman"/>
              </a:rPr>
              <a:t>store </a:t>
            </a:r>
            <a:r>
              <a:rPr sz="2200" spc="67" dirty="0">
                <a:solidFill>
                  <a:srgbClr val="282834"/>
                </a:solidFill>
                <a:latin typeface="Times New Roman"/>
                <a:cs typeface="Times New Roman"/>
              </a:rPr>
              <a:t>large </a:t>
            </a:r>
            <a:r>
              <a:rPr sz="2200" spc="81" dirty="0">
                <a:solidFill>
                  <a:srgbClr val="282834"/>
                </a:solidFill>
                <a:latin typeface="Times New Roman"/>
                <a:cs typeface="Times New Roman"/>
              </a:rPr>
              <a:t>amount </a:t>
            </a:r>
            <a:r>
              <a:rPr sz="2200" spc="-9" dirty="0">
                <a:solidFill>
                  <a:srgbClr val="282834"/>
                </a:solidFill>
                <a:latin typeface="Times New Roman"/>
                <a:cs typeface="Times New Roman"/>
              </a:rPr>
              <a:t>of </a:t>
            </a:r>
            <a:r>
              <a:rPr sz="2200" spc="-90" dirty="0">
                <a:solidFill>
                  <a:srgbClr val="282834"/>
                </a:solidFill>
                <a:latin typeface="Times New Roman"/>
                <a:cs typeface="Times New Roman"/>
              </a:rPr>
              <a:t>XML</a:t>
            </a:r>
            <a:r>
              <a:rPr sz="2200" spc="-228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94" dirty="0">
                <a:solidFill>
                  <a:srgbClr val="282834"/>
                </a:solidFill>
                <a:latin typeface="Times New Roman"/>
                <a:cs typeface="Times New Roman"/>
              </a:rPr>
              <a:t>document</a:t>
            </a:r>
            <a:endParaRPr sz="2200" dirty="0">
              <a:latin typeface="Times New Roman"/>
              <a:cs typeface="Times New Roman"/>
            </a:endParaRPr>
          </a:p>
          <a:p>
            <a:pPr marL="174944"/>
            <a:r>
              <a:rPr sz="2200" spc="102" dirty="0">
                <a:solidFill>
                  <a:srgbClr val="282834"/>
                </a:solidFill>
                <a:latin typeface="Times New Roman"/>
                <a:cs typeface="Times New Roman"/>
              </a:rPr>
              <a:t>and</a:t>
            </a:r>
            <a:r>
              <a:rPr sz="2200" spc="215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99" dirty="0">
                <a:solidFill>
                  <a:srgbClr val="282834"/>
                </a:solidFill>
                <a:latin typeface="Times New Roman"/>
                <a:cs typeface="Times New Roman"/>
              </a:rPr>
              <a:t>data.</a:t>
            </a:r>
            <a:endParaRPr sz="2200" dirty="0">
              <a:latin typeface="Times New Roman"/>
              <a:cs typeface="Times New Roman"/>
            </a:endParaRPr>
          </a:p>
          <a:p>
            <a:pPr marL="175513" indent="-164117">
              <a:spcBef>
                <a:spcPts val="538"/>
              </a:spcBef>
              <a:buClr>
                <a:srgbClr val="92A099"/>
              </a:buClr>
              <a:buSzPct val="85416"/>
              <a:buChar char="•"/>
              <a:tabLst>
                <a:tab pos="175513" algn="l"/>
              </a:tabLst>
            </a:pPr>
            <a:r>
              <a:rPr sz="2200" spc="40" dirty="0">
                <a:solidFill>
                  <a:srgbClr val="282834"/>
                </a:solidFill>
                <a:latin typeface="Times New Roman"/>
                <a:cs typeface="Times New Roman"/>
              </a:rPr>
              <a:t>Native </a:t>
            </a:r>
            <a:r>
              <a:rPr sz="2200" spc="-85" dirty="0">
                <a:solidFill>
                  <a:srgbClr val="282834"/>
                </a:solidFill>
                <a:latin typeface="Times New Roman"/>
                <a:cs typeface="Times New Roman"/>
              </a:rPr>
              <a:t>XML </a:t>
            </a:r>
            <a:r>
              <a:rPr sz="2200" spc="148" dirty="0">
                <a:solidFill>
                  <a:srgbClr val="282834"/>
                </a:solidFill>
                <a:latin typeface="Times New Roman"/>
                <a:cs typeface="Times New Roman"/>
              </a:rPr>
              <a:t>database </a:t>
            </a:r>
            <a:r>
              <a:rPr sz="2200" spc="22" dirty="0">
                <a:solidFill>
                  <a:srgbClr val="282834"/>
                </a:solidFill>
                <a:latin typeface="Times New Roman"/>
                <a:cs typeface="Times New Roman"/>
              </a:rPr>
              <a:t>is </a:t>
            </a:r>
            <a:r>
              <a:rPr sz="2200" spc="81" dirty="0">
                <a:solidFill>
                  <a:srgbClr val="282834"/>
                </a:solidFill>
                <a:latin typeface="Times New Roman"/>
                <a:cs typeface="Times New Roman"/>
              </a:rPr>
              <a:t>queried </a:t>
            </a:r>
            <a:r>
              <a:rPr sz="2200" spc="27" dirty="0">
                <a:solidFill>
                  <a:srgbClr val="282834"/>
                </a:solidFill>
                <a:latin typeface="Times New Roman"/>
                <a:cs typeface="Times New Roman"/>
              </a:rPr>
              <a:t>by </a:t>
            </a:r>
            <a:r>
              <a:rPr sz="2200" spc="76" dirty="0">
                <a:solidFill>
                  <a:srgbClr val="282834"/>
                </a:solidFill>
                <a:latin typeface="Times New Roman"/>
                <a:cs typeface="Times New Roman"/>
              </a:rPr>
              <a:t>the</a:t>
            </a:r>
            <a:r>
              <a:rPr sz="2200" spc="494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108" dirty="0">
                <a:solidFill>
                  <a:srgbClr val="282834"/>
                </a:solidFill>
                <a:latin typeface="Times New Roman"/>
                <a:cs typeface="Times New Roman"/>
              </a:rPr>
              <a:t>Xpath-expressions.</a:t>
            </a:r>
            <a:endParaRPr sz="2200" dirty="0">
              <a:latin typeface="Times New Roman"/>
              <a:cs typeface="Times New Roman"/>
            </a:endParaRPr>
          </a:p>
          <a:p>
            <a:pPr marL="175513" indent="-164117">
              <a:spcBef>
                <a:spcPts val="538"/>
              </a:spcBef>
              <a:buClr>
                <a:srgbClr val="92A099"/>
              </a:buClr>
              <a:buSzPct val="85416"/>
              <a:buChar char="•"/>
              <a:tabLst>
                <a:tab pos="175513" algn="l"/>
                <a:tab pos="3364958" algn="l"/>
              </a:tabLst>
            </a:pPr>
            <a:r>
              <a:rPr sz="2200" spc="40" dirty="0">
                <a:solidFill>
                  <a:srgbClr val="282834"/>
                </a:solidFill>
                <a:latin typeface="Times New Roman"/>
                <a:cs typeface="Times New Roman"/>
              </a:rPr>
              <a:t>Native </a:t>
            </a:r>
            <a:r>
              <a:rPr sz="2200" spc="-85" dirty="0">
                <a:solidFill>
                  <a:srgbClr val="282834"/>
                </a:solidFill>
                <a:latin typeface="Times New Roman"/>
                <a:cs typeface="Times New Roman"/>
              </a:rPr>
              <a:t>XML</a:t>
            </a:r>
            <a:r>
              <a:rPr sz="2200" spc="-247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148" dirty="0">
                <a:solidFill>
                  <a:srgbClr val="282834"/>
                </a:solidFill>
                <a:latin typeface="Times New Roman"/>
                <a:cs typeface="Times New Roman"/>
              </a:rPr>
              <a:t>database</a:t>
            </a:r>
            <a:r>
              <a:rPr sz="2200" spc="359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126" dirty="0">
                <a:solidFill>
                  <a:srgbClr val="282834"/>
                </a:solidFill>
                <a:latin typeface="Times New Roman"/>
                <a:cs typeface="Times New Roman"/>
              </a:rPr>
              <a:t>has	</a:t>
            </a:r>
            <a:r>
              <a:rPr sz="2200" spc="90" dirty="0">
                <a:solidFill>
                  <a:srgbClr val="282834"/>
                </a:solidFill>
                <a:latin typeface="Times New Roman"/>
                <a:cs typeface="Times New Roman"/>
              </a:rPr>
              <a:t>an </a:t>
            </a:r>
            <a:r>
              <a:rPr sz="2200" spc="121" dirty="0">
                <a:solidFill>
                  <a:srgbClr val="282834"/>
                </a:solidFill>
                <a:latin typeface="Times New Roman"/>
                <a:cs typeface="Times New Roman"/>
              </a:rPr>
              <a:t>advantage </a:t>
            </a:r>
            <a:r>
              <a:rPr sz="2200" spc="58" dirty="0">
                <a:solidFill>
                  <a:srgbClr val="282834"/>
                </a:solidFill>
                <a:latin typeface="Times New Roman"/>
                <a:cs typeface="Times New Roman"/>
              </a:rPr>
              <a:t>over </a:t>
            </a:r>
            <a:r>
              <a:rPr sz="2200" spc="76" dirty="0">
                <a:solidFill>
                  <a:srgbClr val="282834"/>
                </a:solidFill>
                <a:latin typeface="Times New Roman"/>
                <a:cs typeface="Times New Roman"/>
              </a:rPr>
              <a:t>the</a:t>
            </a:r>
            <a:r>
              <a:rPr sz="2200" spc="139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-76" dirty="0">
                <a:solidFill>
                  <a:srgbClr val="282834"/>
                </a:solidFill>
                <a:latin typeface="Times New Roman"/>
                <a:cs typeface="Times New Roman"/>
              </a:rPr>
              <a:t>XML-</a:t>
            </a:r>
            <a:endParaRPr sz="2200" dirty="0">
              <a:latin typeface="Times New Roman"/>
              <a:cs typeface="Times New Roman"/>
            </a:endParaRPr>
          </a:p>
          <a:p>
            <a:pPr marL="174944" marR="174374">
              <a:spcBef>
                <a:spcPts val="4"/>
              </a:spcBef>
            </a:pPr>
            <a:r>
              <a:rPr sz="2200" spc="112" dirty="0">
                <a:solidFill>
                  <a:srgbClr val="282834"/>
                </a:solidFill>
                <a:latin typeface="Times New Roman"/>
                <a:cs typeface="Times New Roman"/>
              </a:rPr>
              <a:t>enabled </a:t>
            </a:r>
            <a:r>
              <a:rPr sz="2200" spc="139" dirty="0">
                <a:solidFill>
                  <a:srgbClr val="282834"/>
                </a:solidFill>
                <a:latin typeface="Times New Roman"/>
                <a:cs typeface="Times New Roman"/>
              </a:rPr>
              <a:t>database. </a:t>
            </a:r>
            <a:r>
              <a:rPr sz="2200" spc="-31" dirty="0">
                <a:solidFill>
                  <a:srgbClr val="282834"/>
                </a:solidFill>
                <a:latin typeface="Times New Roman"/>
                <a:cs typeface="Times New Roman"/>
              </a:rPr>
              <a:t>It </a:t>
            </a:r>
            <a:r>
              <a:rPr sz="2200" spc="22" dirty="0">
                <a:solidFill>
                  <a:srgbClr val="282834"/>
                </a:solidFill>
                <a:latin typeface="Times New Roman"/>
                <a:cs typeface="Times New Roman"/>
              </a:rPr>
              <a:t>is </a:t>
            </a:r>
            <a:r>
              <a:rPr sz="2200" spc="13" dirty="0">
                <a:solidFill>
                  <a:srgbClr val="282834"/>
                </a:solidFill>
                <a:latin typeface="Times New Roman"/>
                <a:cs typeface="Times New Roman"/>
              </a:rPr>
              <a:t>highly </a:t>
            </a:r>
            <a:r>
              <a:rPr sz="2200" spc="112" dirty="0">
                <a:solidFill>
                  <a:srgbClr val="282834"/>
                </a:solidFill>
                <a:latin typeface="Times New Roman"/>
                <a:cs typeface="Times New Roman"/>
              </a:rPr>
              <a:t>capable </a:t>
            </a:r>
            <a:r>
              <a:rPr sz="2200" spc="27" dirty="0">
                <a:solidFill>
                  <a:srgbClr val="282834"/>
                </a:solidFill>
                <a:latin typeface="Times New Roman"/>
                <a:cs typeface="Times New Roman"/>
              </a:rPr>
              <a:t>to </a:t>
            </a:r>
            <a:r>
              <a:rPr sz="2200" spc="76" dirty="0">
                <a:solidFill>
                  <a:srgbClr val="282834"/>
                </a:solidFill>
                <a:latin typeface="Times New Roman"/>
                <a:cs typeface="Times New Roman"/>
              </a:rPr>
              <a:t>store, query </a:t>
            </a:r>
            <a:r>
              <a:rPr sz="2200" spc="102" dirty="0">
                <a:solidFill>
                  <a:srgbClr val="282834"/>
                </a:solidFill>
                <a:latin typeface="Times New Roman"/>
                <a:cs typeface="Times New Roman"/>
              </a:rPr>
              <a:t>and  </a:t>
            </a:r>
            <a:r>
              <a:rPr sz="2200" spc="58" dirty="0">
                <a:solidFill>
                  <a:srgbClr val="282834"/>
                </a:solidFill>
                <a:latin typeface="Times New Roman"/>
                <a:cs typeface="Times New Roman"/>
              </a:rPr>
              <a:t>maintain </a:t>
            </a:r>
            <a:r>
              <a:rPr sz="2200" spc="67" dirty="0">
                <a:solidFill>
                  <a:srgbClr val="282834"/>
                </a:solidFill>
                <a:latin typeface="Times New Roman"/>
                <a:cs typeface="Times New Roman"/>
              </a:rPr>
              <a:t>the </a:t>
            </a:r>
            <a:r>
              <a:rPr sz="2200" spc="-85" dirty="0">
                <a:solidFill>
                  <a:srgbClr val="282834"/>
                </a:solidFill>
                <a:latin typeface="Times New Roman"/>
                <a:cs typeface="Times New Roman"/>
              </a:rPr>
              <a:t>XML </a:t>
            </a:r>
            <a:r>
              <a:rPr sz="2200" spc="94" dirty="0">
                <a:solidFill>
                  <a:srgbClr val="282834"/>
                </a:solidFill>
                <a:latin typeface="Times New Roman"/>
                <a:cs typeface="Times New Roman"/>
              </a:rPr>
              <a:t>document </a:t>
            </a:r>
            <a:r>
              <a:rPr sz="2200" spc="85" dirty="0">
                <a:solidFill>
                  <a:srgbClr val="282834"/>
                </a:solidFill>
                <a:latin typeface="Times New Roman"/>
                <a:cs typeface="Times New Roman"/>
              </a:rPr>
              <a:t>than </a:t>
            </a:r>
            <a:r>
              <a:rPr sz="2200" spc="40" dirty="0">
                <a:solidFill>
                  <a:srgbClr val="282834"/>
                </a:solidFill>
                <a:latin typeface="Times New Roman"/>
                <a:cs typeface="Times New Roman"/>
              </a:rPr>
              <a:t>XML-enabled</a:t>
            </a:r>
            <a:r>
              <a:rPr sz="2200" spc="389" dirty="0">
                <a:solidFill>
                  <a:srgbClr val="282834"/>
                </a:solidFill>
                <a:latin typeface="Times New Roman"/>
                <a:cs typeface="Times New Roman"/>
              </a:rPr>
              <a:t> </a:t>
            </a:r>
            <a:r>
              <a:rPr sz="2200" spc="139" dirty="0">
                <a:solidFill>
                  <a:srgbClr val="282834"/>
                </a:solidFill>
                <a:latin typeface="Times New Roman"/>
                <a:cs typeface="Times New Roman"/>
              </a:rPr>
              <a:t>database.</a:t>
            </a:r>
            <a:endParaRPr sz="2200" dirty="0">
              <a:latin typeface="Times New Roman"/>
              <a:cs typeface="Times New Roman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46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241"/>
    </mc:Choice>
    <mc:Fallback xmlns="">
      <p:transition spd="slow" advTm="57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90600"/>
          </a:xfrm>
        </p:spPr>
        <p:txBody>
          <a:bodyPr/>
          <a:lstStyle/>
          <a:p>
            <a:r>
              <a:rPr lang="en-GB" dirty="0"/>
              <a:t>Introduction of Apache 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5626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Apache Spark is a lightning-fast cluster computing technology, designed for fast computation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It is based on </a:t>
            </a:r>
            <a:r>
              <a:rPr lang="en-US" dirty="0" err="1"/>
              <a:t>Hadoop</a:t>
            </a:r>
            <a:r>
              <a:rPr lang="en-US" dirty="0"/>
              <a:t> </a:t>
            </a:r>
            <a:r>
              <a:rPr lang="en-US" dirty="0" err="1" smtClean="0"/>
              <a:t>MapReduce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it extends the </a:t>
            </a:r>
            <a:r>
              <a:rPr lang="en-US" dirty="0" err="1"/>
              <a:t>MapReduce</a:t>
            </a:r>
            <a:r>
              <a:rPr lang="en-US" dirty="0"/>
              <a:t> model to efficiently use it for more types of </a:t>
            </a:r>
            <a:r>
              <a:rPr lang="en-US" dirty="0" smtClean="0"/>
              <a:t>computations.</a:t>
            </a:r>
          </a:p>
          <a:p>
            <a:pPr lvl="1"/>
            <a:r>
              <a:rPr lang="en-US" dirty="0"/>
              <a:t>The main feature of Spark is its </a:t>
            </a:r>
            <a:r>
              <a:rPr lang="en-US" b="1" dirty="0"/>
              <a:t>in-memory cluster computing</a:t>
            </a:r>
            <a:r>
              <a:rPr lang="en-US" dirty="0"/>
              <a:t> that increases the processing speed of an application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Spark is designed to cover a wide range of workloads such as batch applications, iterative algorithms, interactive queries and </a:t>
            </a:r>
            <a:r>
              <a:rPr lang="en-US" dirty="0" smtClean="0"/>
              <a:t>streaming.</a:t>
            </a:r>
          </a:p>
          <a:p>
            <a:pPr lvl="1"/>
            <a:r>
              <a:rPr lang="en-US" dirty="0"/>
              <a:t>Apart from supporting all these workload in a respective system, it reduces the management burden of maintaining separate tools.</a:t>
            </a:r>
          </a:p>
        </p:txBody>
      </p:sp>
    </p:spTree>
    <p:extLst>
      <p:ext uri="{BB962C8B-B14F-4D97-AF65-F5344CB8AC3E}">
        <p14:creationId xmlns:p14="http://schemas.microsoft.com/office/powerpoint/2010/main" val="3908441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Features of Apache Spark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763000" cy="5715000"/>
          </a:xfrm>
        </p:spPr>
        <p:txBody>
          <a:bodyPr/>
          <a:lstStyle/>
          <a:p>
            <a:r>
              <a:rPr lang="en-US" b="1" dirty="0"/>
              <a:t>Speed</a:t>
            </a:r>
            <a:r>
              <a:rPr lang="en-US" dirty="0"/>
              <a:t> − Spark helps to run an application in </a:t>
            </a:r>
            <a:r>
              <a:rPr lang="en-US" dirty="0" err="1"/>
              <a:t>Hadoop</a:t>
            </a:r>
            <a:r>
              <a:rPr lang="en-US" dirty="0"/>
              <a:t> cluster, up to 100 times faster in memory, and 10 times faster when running on disk</a:t>
            </a:r>
            <a:r>
              <a:rPr lang="en-US" dirty="0" smtClean="0"/>
              <a:t>.</a:t>
            </a:r>
          </a:p>
          <a:p>
            <a:r>
              <a:rPr lang="en-US" b="1" dirty="0"/>
              <a:t>Advanced Analytics</a:t>
            </a:r>
            <a:r>
              <a:rPr lang="en-US" dirty="0"/>
              <a:t> − Spark not only supports ‘Map’ and ‘reduce’. It also supports SQL queries, Streaming data, Machine learning (ML), and Graph algorithms</a:t>
            </a:r>
            <a:r>
              <a:rPr lang="en-US" dirty="0" smtClean="0"/>
              <a:t>.</a:t>
            </a:r>
          </a:p>
          <a:p>
            <a:r>
              <a:rPr lang="en-US" b="1" dirty="0"/>
              <a:t>Supports multiple languages</a:t>
            </a:r>
            <a:r>
              <a:rPr lang="en-US" dirty="0"/>
              <a:t> − Spark provides built-in APIs in Java, </a:t>
            </a:r>
            <a:r>
              <a:rPr lang="en-US" dirty="0" err="1"/>
              <a:t>Scala</a:t>
            </a:r>
            <a:r>
              <a:rPr lang="en-US" dirty="0"/>
              <a:t>, or Python.</a:t>
            </a:r>
          </a:p>
        </p:txBody>
      </p:sp>
    </p:spTree>
    <p:extLst>
      <p:ext uri="{BB962C8B-B14F-4D97-AF65-F5344CB8AC3E}">
        <p14:creationId xmlns:p14="http://schemas.microsoft.com/office/powerpoint/2010/main" val="2206577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8305800" cy="71596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Uses </a:t>
            </a:r>
            <a:r>
              <a:rPr lang="en-US" b="1" dirty="0"/>
              <a:t>of Apache Spark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458200" cy="5364163"/>
          </a:xfrm>
        </p:spPr>
        <p:txBody>
          <a:bodyPr>
            <a:normAutofit/>
          </a:bodyPr>
          <a:lstStyle/>
          <a:p>
            <a:r>
              <a:rPr lang="en-US" dirty="0"/>
              <a:t>Apache Spark is fast, flexible and user friendly platform for batch and stream processing, machine learning and large scale SQL</a:t>
            </a:r>
            <a:r>
              <a:rPr lang="en-US" dirty="0" smtClean="0"/>
              <a:t>.</a:t>
            </a:r>
          </a:p>
          <a:p>
            <a:r>
              <a:rPr lang="en-US" dirty="0"/>
              <a:t>Convenient with developers and has API for working with Big Data</a:t>
            </a:r>
          </a:p>
          <a:p>
            <a:r>
              <a:rPr lang="en-US" dirty="0"/>
              <a:t>It provides 80 high level operators that help to develop parallel application</a:t>
            </a:r>
          </a:p>
          <a:p>
            <a:r>
              <a:rPr lang="en-US" dirty="0"/>
              <a:t>It provides achieving high data processing speed hence reducing the number of read-write to disk</a:t>
            </a:r>
          </a:p>
          <a:p>
            <a:r>
              <a:rPr lang="en-US" dirty="0"/>
              <a:t>It uses the concept of RDD- Resilient Distributed Datasets that allows to store data on memory and moves it to disk only when it is needed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407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609600"/>
            <a:ext cx="7772400" cy="4572000"/>
          </a:xfrm>
        </p:spPr>
        <p:txBody>
          <a:bodyPr/>
          <a:lstStyle/>
          <a:p>
            <a:r>
              <a:rPr lang="en-GB" dirty="0"/>
              <a:t>Introduction to Big data, Handling large datasets using Map-Reduce and </a:t>
            </a:r>
            <a:r>
              <a:rPr lang="en-GB" dirty="0" err="1"/>
              <a:t>Hadoop</a:t>
            </a:r>
            <a:r>
              <a:rPr lang="en-GB" dirty="0"/>
              <a:t>, </a:t>
            </a:r>
            <a:r>
              <a:rPr lang="en-GB" dirty="0" err="1"/>
              <a:t>Paraquet</a:t>
            </a:r>
            <a:r>
              <a:rPr lang="en-GB" dirty="0"/>
              <a:t> file</a:t>
            </a:r>
            <a:endParaRPr lang="en-US" dirty="0"/>
          </a:p>
          <a:p>
            <a:r>
              <a:rPr lang="en-GB" dirty="0"/>
              <a:t>Format, Introduction to </a:t>
            </a:r>
            <a:r>
              <a:rPr lang="en-GB" dirty="0" err="1"/>
              <a:t>Hbase</a:t>
            </a:r>
            <a:r>
              <a:rPr lang="en-GB" dirty="0"/>
              <a:t> data model and </a:t>
            </a:r>
            <a:r>
              <a:rPr lang="en-GB" dirty="0" err="1"/>
              <a:t>hbase</a:t>
            </a:r>
            <a:r>
              <a:rPr lang="en-GB" dirty="0"/>
              <a:t> region. Introduction to emerging database technologies- Cloud Databases, Mobile Databases, SQLite Database, XML </a:t>
            </a:r>
            <a:r>
              <a:rPr lang="en-GB" dirty="0" err="1"/>
              <a:t>Databases,Introduction</a:t>
            </a:r>
            <a:r>
              <a:rPr lang="en-GB" dirty="0"/>
              <a:t> of Apache </a:t>
            </a:r>
            <a:r>
              <a:rPr lang="en-GB" dirty="0" err="1"/>
              <a:t>spark,Features</a:t>
            </a:r>
            <a:r>
              <a:rPr lang="en-GB" dirty="0"/>
              <a:t> and uses of Apache spark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438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400" dirty="0" smtClean="0"/>
          </a:p>
          <a:p>
            <a:pPr marL="0" indent="0" algn="ctr">
              <a:buNone/>
            </a:pPr>
            <a:r>
              <a:rPr lang="en-US" sz="4400" dirty="0" smtClean="0"/>
              <a:t>Introduction </a:t>
            </a:r>
            <a:r>
              <a:rPr lang="en-US" sz="4400" dirty="0"/>
              <a:t>to emerging database technologies</a:t>
            </a:r>
          </a:p>
        </p:txBody>
      </p:sp>
    </p:spTree>
    <p:extLst>
      <p:ext uri="{BB962C8B-B14F-4D97-AF65-F5344CB8AC3E}">
        <p14:creationId xmlns:p14="http://schemas.microsoft.com/office/powerpoint/2010/main" val="334030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cloud database </a:t>
            </a:r>
            <a:r>
              <a:rPr lang="en-US" dirty="0"/>
              <a:t>is a database that typically runs on a </a:t>
            </a:r>
            <a:r>
              <a:rPr lang="en-US" dirty="0" smtClean="0"/>
              <a:t>cloud computing </a:t>
            </a:r>
            <a:r>
              <a:rPr lang="en-US" dirty="0"/>
              <a:t>platform, access to it </a:t>
            </a:r>
            <a:r>
              <a:rPr lang="en-US" dirty="0" smtClean="0"/>
              <a:t>, is </a:t>
            </a:r>
            <a:r>
              <a:rPr lang="en-US" dirty="0"/>
              <a:t>provided as a service such as </a:t>
            </a:r>
            <a:r>
              <a:rPr lang="en-US" dirty="0" smtClean="0"/>
              <a:t>Amazon,EC2 </a:t>
            </a:r>
            <a:r>
              <a:rPr lang="en-US" dirty="0"/>
              <a:t>and Rack space</a:t>
            </a:r>
            <a:r>
              <a:rPr lang="en-US" dirty="0" smtClean="0"/>
              <a:t>.</a:t>
            </a:r>
          </a:p>
          <a:p>
            <a:r>
              <a:rPr lang="en-US" dirty="0"/>
              <a:t>The cloud database was </a:t>
            </a:r>
            <a:r>
              <a:rPr lang="en-US" dirty="0" smtClean="0"/>
              <a:t>used </a:t>
            </a:r>
            <a:r>
              <a:rPr lang="en-US" dirty="0"/>
              <a:t>for the purpose of online </a:t>
            </a:r>
            <a:r>
              <a:rPr lang="en-US" dirty="0" smtClean="0"/>
              <a:t>data management </a:t>
            </a:r>
            <a:r>
              <a:rPr lang="en-US" dirty="0"/>
              <a:t>by using a variety of distributed </a:t>
            </a:r>
            <a:r>
              <a:rPr lang="en-US" dirty="0" smtClean="0"/>
              <a:t>servers.</a:t>
            </a:r>
          </a:p>
          <a:p>
            <a:r>
              <a:rPr lang="en-US" dirty="0"/>
              <a:t>There are two primary methods to run a database in a cloud:</a:t>
            </a:r>
          </a:p>
          <a:p>
            <a:r>
              <a:rPr lang="en-US" dirty="0" smtClean="0"/>
              <a:t>1</a:t>
            </a:r>
            <a:r>
              <a:rPr lang="en-US" dirty="0"/>
              <a:t>) </a:t>
            </a:r>
            <a:r>
              <a:rPr lang="en-US" b="1" dirty="0"/>
              <a:t>Virtual machine image</a:t>
            </a:r>
          </a:p>
          <a:p>
            <a:r>
              <a:rPr lang="en-US" dirty="0" smtClean="0"/>
              <a:t>2</a:t>
            </a:r>
            <a:r>
              <a:rPr lang="en-US" dirty="0"/>
              <a:t>) </a:t>
            </a:r>
            <a:r>
              <a:rPr lang="en-US" b="1" dirty="0"/>
              <a:t>Database-as-a-service (</a:t>
            </a:r>
            <a:r>
              <a:rPr lang="en-US" b="1" dirty="0" err="1"/>
              <a:t>DBaaS</a:t>
            </a:r>
            <a:r>
              <a:rPr lang="en-US" b="1" dirty="0"/>
              <a:t>)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1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80"/>
    </mc:Choice>
    <mc:Fallback xmlns="">
      <p:transition spd="slow" advTm="49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745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Advantages Of Cloud Databases :</a:t>
            </a:r>
          </a:p>
          <a:p>
            <a:r>
              <a:rPr lang="en-US" dirty="0" smtClean="0"/>
              <a:t>The </a:t>
            </a:r>
            <a:r>
              <a:rPr lang="en-US" dirty="0"/>
              <a:t>cloud database system makes information sharing simple and convenient.</a:t>
            </a:r>
          </a:p>
          <a:p>
            <a:r>
              <a:rPr lang="en-US" dirty="0" smtClean="0"/>
              <a:t>Easy </a:t>
            </a:r>
            <a:r>
              <a:rPr lang="en-US" dirty="0"/>
              <a:t>access to files and data is what a cloud database actually emphasizes. If </a:t>
            </a:r>
            <a:r>
              <a:rPr lang="en-US" dirty="0" smtClean="0"/>
              <a:t>accidents </a:t>
            </a:r>
            <a:r>
              <a:rPr lang="en-US" dirty="0"/>
              <a:t>happen, there is no reason for you to worry since all pieces </a:t>
            </a:r>
            <a:r>
              <a:rPr lang="en-US" dirty="0" smtClean="0"/>
              <a:t>of information </a:t>
            </a:r>
            <a:r>
              <a:rPr lang="en-US" dirty="0"/>
              <a:t>are safely kept.</a:t>
            </a:r>
          </a:p>
          <a:p>
            <a:r>
              <a:rPr lang="en-US" dirty="0" smtClean="0"/>
              <a:t>A </a:t>
            </a:r>
            <a:r>
              <a:rPr lang="en-US" dirty="0"/>
              <a:t>cloud database is far cheaper than that of maintaining an actual server, wherein </a:t>
            </a:r>
            <a:r>
              <a:rPr lang="en-US" dirty="0" smtClean="0"/>
              <a:t>a lot </a:t>
            </a:r>
            <a:r>
              <a:rPr lang="en-US" dirty="0"/>
              <a:t>of other applications are necessary.</a:t>
            </a:r>
          </a:p>
          <a:p>
            <a:r>
              <a:rPr lang="en-US" dirty="0" smtClean="0"/>
              <a:t>Being </a:t>
            </a:r>
            <a:r>
              <a:rPr lang="en-US" dirty="0"/>
              <a:t>a virtual data storage location, you get every single opportunity </a:t>
            </a:r>
            <a:r>
              <a:rPr lang="en-US" dirty="0" smtClean="0"/>
              <a:t>of manipulating </a:t>
            </a:r>
            <a:r>
              <a:rPr lang="en-US" dirty="0"/>
              <a:t>data wherever you may be.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9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014"/>
    </mc:Choice>
    <mc:Fallback xmlns="">
      <p:transition spd="slow" advTm="65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610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Mobile databases are separate from the main database and can easily be transported to various places.</a:t>
            </a:r>
          </a:p>
          <a:p>
            <a:r>
              <a:rPr lang="en-US" dirty="0" smtClean="0"/>
              <a:t>Mobile Database is a database that is transportable, portable, and physically separate or detached from the corporate database server.</a:t>
            </a:r>
          </a:p>
          <a:p>
            <a:r>
              <a:rPr lang="en-US" dirty="0" smtClean="0"/>
              <a:t>It has the capability to communicate with those servers from remote sites allowing the sharing of various kinds of data.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63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390"/>
    </mc:Choice>
    <mc:Fallback xmlns="">
      <p:transition spd="slow" advTm="32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4572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1"/>
                </a:solidFill>
              </a:rPr>
              <a:t>Advantages of Mobile Databases</a:t>
            </a:r>
          </a:p>
          <a:p>
            <a:r>
              <a:rPr lang="en-US" dirty="0" smtClean="0"/>
              <a:t>The data in a database can be accessed from anywhere using a mobile database. It provides wireless database access.</a:t>
            </a:r>
          </a:p>
          <a:p>
            <a:r>
              <a:rPr lang="en-US" dirty="0" smtClean="0"/>
              <a:t>The database systems are synchronized using mobile databases and multiple users can access the data with seamless delivery process.</a:t>
            </a:r>
          </a:p>
          <a:p>
            <a:r>
              <a:rPr lang="en-US" dirty="0" smtClean="0"/>
              <a:t>Mobile databases require very little support and maintenance.</a:t>
            </a:r>
          </a:p>
          <a:p>
            <a:r>
              <a:rPr lang="en-US" dirty="0" smtClean="0"/>
              <a:t>The mobile database can be synchronized with multiple devices such as mobiles, computer devices, laptops etc.</a:t>
            </a:r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486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827"/>
    </mc:Choice>
    <mc:Fallback xmlns="">
      <p:transition spd="slow" advTm="45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SQLite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SQLite is an in-process library that implements a self-contained, </a:t>
            </a:r>
            <a:r>
              <a:rPr lang="en-US" dirty="0" err="1"/>
              <a:t>serverless</a:t>
            </a:r>
            <a:r>
              <a:rPr lang="en-US" dirty="0"/>
              <a:t>, zero-configuration, transactional SQL database </a:t>
            </a:r>
            <a:r>
              <a:rPr lang="en-US" dirty="0" smtClean="0"/>
              <a:t>engine.</a:t>
            </a:r>
          </a:p>
          <a:p>
            <a:r>
              <a:rPr lang="en-US" dirty="0"/>
              <a:t>It is a database, which is zero-configured, which means like other </a:t>
            </a:r>
            <a:r>
              <a:rPr lang="en-US" dirty="0" err="1"/>
              <a:t>databasesyou</a:t>
            </a:r>
            <a:r>
              <a:rPr lang="en-US" dirty="0"/>
              <a:t> do not need to configure it in your system.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1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39"/>
    </mc:Choice>
    <mc:Fallback xmlns="">
      <p:transition spd="slow" advTm="27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609600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Why SQLite</a:t>
            </a:r>
            <a:r>
              <a:rPr lang="en-US" dirty="0" smtClean="0">
                <a:solidFill>
                  <a:schemeClr val="accent1"/>
                </a:solidFill>
              </a:rPr>
              <a:t>?</a:t>
            </a:r>
          </a:p>
          <a:p>
            <a:pPr marL="0" indent="0">
              <a:buNone/>
            </a:pPr>
            <a:endParaRPr lang="en-US" dirty="0" smtClean="0">
              <a:solidFill>
                <a:schemeClr val="accent1"/>
              </a:solidFill>
            </a:endParaRPr>
          </a:p>
          <a:p>
            <a:r>
              <a:rPr lang="en-US" dirty="0" smtClean="0"/>
              <a:t>SQLite </a:t>
            </a:r>
            <a:r>
              <a:rPr lang="en-US" dirty="0"/>
              <a:t>does not require a separate server process or system to operate(</a:t>
            </a:r>
            <a:r>
              <a:rPr lang="en-US" dirty="0" err="1"/>
              <a:t>serverless</a:t>
            </a:r>
            <a:r>
              <a:rPr lang="en-US" dirty="0" smtClean="0"/>
              <a:t>).</a:t>
            </a:r>
          </a:p>
          <a:p>
            <a:r>
              <a:rPr lang="en-US" dirty="0" smtClean="0"/>
              <a:t>SQLite </a:t>
            </a:r>
            <a:r>
              <a:rPr lang="en-US" dirty="0"/>
              <a:t>comes with zero-configuration, which means no setup or administration </a:t>
            </a:r>
            <a:r>
              <a:rPr lang="en-US" dirty="0" smtClean="0"/>
              <a:t>needed.</a:t>
            </a:r>
          </a:p>
          <a:p>
            <a:r>
              <a:rPr lang="en-US" dirty="0"/>
              <a:t>A complete SQLite database is stored in a single cross-platform disk file</a:t>
            </a:r>
            <a:r>
              <a:rPr lang="en-US" dirty="0" smtClean="0"/>
              <a:t>.</a:t>
            </a:r>
          </a:p>
          <a:p>
            <a:r>
              <a:rPr lang="en-US" dirty="0"/>
              <a:t>SQLite is self-contained, which means no external dependencies</a:t>
            </a:r>
            <a:r>
              <a:rPr lang="en-US" dirty="0" smtClean="0"/>
              <a:t>.</a:t>
            </a:r>
          </a:p>
          <a:p>
            <a:r>
              <a:rPr lang="en-US" dirty="0"/>
              <a:t>SQLite is written in ANSI-C and </a:t>
            </a:r>
            <a:r>
              <a:rPr lang="en-US" dirty="0" err="1"/>
              <a:t>providessimple</a:t>
            </a:r>
            <a:r>
              <a:rPr lang="en-US" dirty="0"/>
              <a:t> and easy-to-use </a:t>
            </a:r>
            <a:r>
              <a:rPr lang="en-US" dirty="0" smtClean="0"/>
              <a:t>API .</a:t>
            </a:r>
          </a:p>
          <a:p>
            <a:r>
              <a:rPr lang="en-US" dirty="0" smtClean="0"/>
              <a:t>SQLite </a:t>
            </a:r>
            <a:r>
              <a:rPr lang="en-US" dirty="0"/>
              <a:t>is available on UNIX (Linux, Mac OS-X, Android, </a:t>
            </a:r>
            <a:r>
              <a:rPr lang="en-US" dirty="0" err="1"/>
              <a:t>iOS</a:t>
            </a:r>
            <a:r>
              <a:rPr lang="en-US" dirty="0"/>
              <a:t>) and Windows (Win32, WinCE, </a:t>
            </a:r>
            <a:r>
              <a:rPr lang="en-US" dirty="0" err="1"/>
              <a:t>WinRT</a:t>
            </a:r>
            <a:r>
              <a:rPr lang="en-US" dirty="0"/>
              <a:t>).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2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45"/>
    </mc:Choice>
    <mc:Fallback xmlns="">
      <p:transition spd="slow" advTm="41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1041</TotalTime>
  <Words>913</Words>
  <Application>Microsoft Office PowerPoint</Application>
  <PresentationFormat>On-screen Show (4:3)</PresentationFormat>
  <Paragraphs>70</Paragraphs>
  <Slides>15</Slides>
  <Notes>0</Notes>
  <HiddenSlides>0</HiddenSlides>
  <MMClips>9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Equity</vt:lpstr>
      <vt:lpstr>Unit V– EMERGING DATA HANDLING TECHNIQUES</vt:lpstr>
      <vt:lpstr>PowerPoint Presentation</vt:lpstr>
      <vt:lpstr>PowerPoint Presentation</vt:lpstr>
      <vt:lpstr>Cloud Databases</vt:lpstr>
      <vt:lpstr>PowerPoint Presentation</vt:lpstr>
      <vt:lpstr>Mobile Databases</vt:lpstr>
      <vt:lpstr>PowerPoint Presentation</vt:lpstr>
      <vt:lpstr>SQLite Database</vt:lpstr>
      <vt:lpstr>PowerPoint Presentation</vt:lpstr>
      <vt:lpstr>XML Databases</vt:lpstr>
      <vt:lpstr>XML - Enabled Database</vt:lpstr>
      <vt:lpstr>Native XMLDatabase</vt:lpstr>
      <vt:lpstr>Introduction of Apache spark</vt:lpstr>
      <vt:lpstr>Features of Apache Spark </vt:lpstr>
      <vt:lpstr>Uses of Apache Spark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I – INTRODUCTION OF DATABASE and SQL</dc:title>
  <dc:creator>admin</dc:creator>
  <cp:lastModifiedBy>admin</cp:lastModifiedBy>
  <cp:revision>67</cp:revision>
  <dcterms:created xsi:type="dcterms:W3CDTF">2020-08-02T11:36:52Z</dcterms:created>
  <dcterms:modified xsi:type="dcterms:W3CDTF">2020-12-15T10:06:36Z</dcterms:modified>
</cp:coreProperties>
</file>

<file path=docProps/thumbnail.jpeg>
</file>